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RQND Pro UltraWide" charset="1" panose="00000500000000000000"/>
      <p:regular r:id="rId15"/>
    </p:embeddedFont>
    <p:embeddedFont>
      <p:font typeface="Telegraf" charset="1" panose="00000500000000000000"/>
      <p:regular r:id="rId16"/>
    </p:embeddedFont>
    <p:embeddedFont>
      <p:font typeface="Telegraf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jpe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615023" y="1782542"/>
            <a:ext cx="14560313" cy="4806069"/>
          </a:xfrm>
          <a:prstGeom prst="rect">
            <a:avLst/>
          </a:prstGeom>
        </p:spPr>
        <p:txBody>
          <a:bodyPr anchor="t" rtlCol="false" tIns="0" lIns="0" bIns="0" rIns="0">
            <a:spAutoFit/>
          </a:bodyPr>
          <a:lstStyle/>
          <a:p>
            <a:pPr algn="ctr">
              <a:lnSpc>
                <a:spcPts val="12823"/>
              </a:lnSpc>
              <a:spcBef>
                <a:spcPct val="0"/>
              </a:spcBef>
            </a:pPr>
            <a:r>
              <a:rPr lang="en-US" sz="9159">
                <a:solidFill>
                  <a:srgbClr val="DEF0FF"/>
                </a:solidFill>
                <a:latin typeface="RQND Pro UltraWide"/>
                <a:ea typeface="RQND Pro UltraWide"/>
                <a:cs typeface="RQND Pro UltraWide"/>
                <a:sym typeface="RQND Pro UltraWide"/>
              </a:rPr>
              <a:t>Proyecto semestral de probabilidad</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0" id="20"/>
          <p:cNvSpPr txBox="true"/>
          <p:nvPr/>
        </p:nvSpPr>
        <p:spPr>
          <a:xfrm rot="0">
            <a:off x="4735285" y="8288396"/>
            <a:ext cx="8319789" cy="493396"/>
          </a:xfrm>
          <a:prstGeom prst="rect">
            <a:avLst/>
          </a:prstGeom>
        </p:spPr>
        <p:txBody>
          <a:bodyPr anchor="t" rtlCol="false" tIns="0" lIns="0" bIns="0" rIns="0">
            <a:spAutoFit/>
          </a:bodyPr>
          <a:lstStyle/>
          <a:p>
            <a:pPr algn="ctr">
              <a:lnSpc>
                <a:spcPts val="3779"/>
              </a:lnSpc>
              <a:spcBef>
                <a:spcPct val="0"/>
              </a:spcBef>
            </a:pPr>
            <a:r>
              <a:rPr lang="en-US" b="true" sz="2699" spc="-107">
                <a:solidFill>
                  <a:srgbClr val="DEF0FF"/>
                </a:solidFill>
                <a:latin typeface="Telegraf Bold"/>
                <a:ea typeface="Telegraf Bold"/>
                <a:cs typeface="Telegraf Bold"/>
                <a:sym typeface="Telegraf Bold"/>
              </a:rPr>
              <a:t>Ian Pinilla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88670" y="4284746"/>
            <a:ext cx="5849736" cy="3406655"/>
            <a:chOff x="0" y="0"/>
            <a:chExt cx="3341946" cy="1946218"/>
          </a:xfrm>
        </p:grpSpPr>
        <p:sp>
          <p:nvSpPr>
            <p:cNvPr name="Freeform 15" id="15"/>
            <p:cNvSpPr/>
            <p:nvPr/>
          </p:nvSpPr>
          <p:spPr>
            <a:xfrm flipH="false" flipV="false" rot="0">
              <a:off x="0" y="0"/>
              <a:ext cx="3341946" cy="1946218"/>
            </a:xfrm>
            <a:custGeom>
              <a:avLst/>
              <a:gdLst/>
              <a:ahLst/>
              <a:cxnLst/>
              <a:rect r="r" b="b" t="t" l="l"/>
              <a:pathLst>
                <a:path h="1946218" w="3341946">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7"/>
              <a:stretch>
                <a:fillRect l="0" t="-7202" r="0" b="-7202"/>
              </a:stretch>
            </a:blipFill>
          </p:spPr>
        </p:sp>
      </p:grpSp>
      <p:grpSp>
        <p:nvGrpSpPr>
          <p:cNvPr name="Group 16" id="16"/>
          <p:cNvGrpSpPr/>
          <p:nvPr/>
        </p:nvGrpSpPr>
        <p:grpSpPr>
          <a:xfrm rot="0">
            <a:off x="7967106" y="4047611"/>
            <a:ext cx="9292194" cy="4679108"/>
            <a:chOff x="0" y="0"/>
            <a:chExt cx="3318079" cy="1670827"/>
          </a:xfrm>
        </p:grpSpPr>
        <p:sp>
          <p:nvSpPr>
            <p:cNvPr name="Freeform 17" id="17"/>
            <p:cNvSpPr/>
            <p:nvPr/>
          </p:nvSpPr>
          <p:spPr>
            <a:xfrm flipH="false" flipV="false" rot="0">
              <a:off x="0" y="0"/>
              <a:ext cx="3318079" cy="1670827"/>
            </a:xfrm>
            <a:custGeom>
              <a:avLst/>
              <a:gdLst/>
              <a:ahLst/>
              <a:cxnLst/>
              <a:rect r="r" b="b" t="t" l="l"/>
              <a:pathLst>
                <a:path h="1670827" w="3318079">
                  <a:moveTo>
                    <a:pt x="3158059" y="0"/>
                  </a:moveTo>
                  <a:lnTo>
                    <a:pt x="160020" y="0"/>
                  </a:lnTo>
                  <a:lnTo>
                    <a:pt x="0" y="160020"/>
                  </a:lnTo>
                  <a:lnTo>
                    <a:pt x="0" y="1510807"/>
                  </a:lnTo>
                  <a:lnTo>
                    <a:pt x="160020" y="1670827"/>
                  </a:lnTo>
                  <a:lnTo>
                    <a:pt x="3158059" y="1670827"/>
                  </a:lnTo>
                  <a:lnTo>
                    <a:pt x="3318079" y="1510807"/>
                  </a:lnTo>
                  <a:lnTo>
                    <a:pt x="3318079" y="160020"/>
                  </a:lnTo>
                  <a:lnTo>
                    <a:pt x="3158059" y="0"/>
                  </a:lnTo>
                  <a:close/>
                </a:path>
              </a:pathLst>
            </a:custGeom>
            <a:solidFill>
              <a:srgbClr val="000000">
                <a:alpha val="0"/>
              </a:srgbClr>
            </a:solidFill>
            <a:ln w="9525" cap="sq">
              <a:solidFill>
                <a:srgbClr val="3B4C7D"/>
              </a:solidFill>
              <a:prstDash val="solid"/>
              <a:miter/>
            </a:ln>
          </p:spPr>
        </p:sp>
        <p:sp>
          <p:nvSpPr>
            <p:cNvPr name="TextBox 18" id="18"/>
            <p:cNvSpPr txBox="true"/>
            <p:nvPr/>
          </p:nvSpPr>
          <p:spPr>
            <a:xfrm>
              <a:off x="63500" y="6350"/>
              <a:ext cx="3191079" cy="1600977"/>
            </a:xfrm>
            <a:prstGeom prst="rect">
              <a:avLst/>
            </a:prstGeom>
          </p:spPr>
          <p:txBody>
            <a:bodyPr anchor="ctr" rtlCol="false" tIns="50800" lIns="50800" bIns="50800" rIns="50800"/>
            <a:lstStyle/>
            <a:p>
              <a:pPr algn="ctr">
                <a:lnSpc>
                  <a:spcPts val="1960"/>
                </a:lnSpc>
              </a:pPr>
            </a:p>
          </p:txBody>
        </p:sp>
      </p:grpSp>
      <p:sp>
        <p:nvSpPr>
          <p:cNvPr name="TextBox 19" id="19"/>
          <p:cNvSpPr txBox="true"/>
          <p:nvPr/>
        </p:nvSpPr>
        <p:spPr>
          <a:xfrm rot="0">
            <a:off x="1088670" y="1598380"/>
            <a:ext cx="16477087" cy="1982506"/>
          </a:xfrm>
          <a:prstGeom prst="rect">
            <a:avLst/>
          </a:prstGeom>
        </p:spPr>
        <p:txBody>
          <a:bodyPr anchor="t" rtlCol="false" tIns="0" lIns="0" bIns="0" rIns="0">
            <a:spAutoFit/>
          </a:bodyPr>
          <a:lstStyle/>
          <a:p>
            <a:pPr algn="ctr">
              <a:lnSpc>
                <a:spcPts val="5098"/>
              </a:lnSpc>
            </a:pPr>
            <a:r>
              <a:rPr lang="en-US" sz="6070">
                <a:solidFill>
                  <a:srgbClr val="DEF0FF"/>
                </a:solidFill>
                <a:latin typeface="RQND Pro UltraWide"/>
                <a:ea typeface="RQND Pro UltraWide"/>
                <a:cs typeface="RQND Pro UltraWide"/>
                <a:sym typeface="RQND Pro UltraWide"/>
              </a:rPr>
              <a:t>¿Qué le motivo a nivel personal a desarrollar el estudio predictivo?</a:t>
            </a:r>
          </a:p>
        </p:txBody>
      </p:sp>
      <p:sp>
        <p:nvSpPr>
          <p:cNvPr name="TextBox 20" id="20"/>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21" id="21"/>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2" id="22"/>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3" id="23"/>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4" id="24"/>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5" id="25"/>
          <p:cNvSpPr txBox="true"/>
          <p:nvPr/>
        </p:nvSpPr>
        <p:spPr>
          <a:xfrm rot="0">
            <a:off x="9176621" y="4929012"/>
            <a:ext cx="6873164" cy="2874646"/>
          </a:xfrm>
          <a:prstGeom prst="rect">
            <a:avLst/>
          </a:prstGeom>
        </p:spPr>
        <p:txBody>
          <a:bodyPr anchor="t" rtlCol="false" tIns="0" lIns="0" bIns="0" rIns="0">
            <a:spAutoFit/>
          </a:bodyPr>
          <a:lstStyle/>
          <a:p>
            <a:pPr algn="just">
              <a:lnSpc>
                <a:spcPts val="3779"/>
              </a:lnSpc>
              <a:spcBef>
                <a:spcPct val="0"/>
              </a:spcBef>
            </a:pPr>
            <a:r>
              <a:rPr lang="en-US" b="true" sz="2699" spc="-107">
                <a:solidFill>
                  <a:srgbClr val="DEF0FF"/>
                </a:solidFill>
                <a:latin typeface="Telegraf Bold"/>
                <a:ea typeface="Telegraf Bold"/>
                <a:cs typeface="Telegraf Bold"/>
                <a:sym typeface="Telegraf Bold"/>
              </a:rPr>
              <a:t>Estaba interesado en ver cómo el precio de la comida aumentaba durante el transcurso de los años. Elegimos estados unidos porque es un país avanzado y a nivel de estudios es prácticamente el que más datos tiene.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0829"/>
        </a:solidFill>
      </p:bgPr>
    </p:bg>
    <p:spTree>
      <p:nvGrpSpPr>
        <p:cNvPr id="1" name=""/>
        <p:cNvGrpSpPr/>
        <p:nvPr/>
      </p:nvGrpSpPr>
      <p:grpSpPr>
        <a:xfrm>
          <a:off x="0" y="0"/>
          <a:ext cx="0" cy="0"/>
          <a:chOff x="0" y="0"/>
          <a:chExt cx="0" cy="0"/>
        </a:xfrm>
      </p:grpSpPr>
      <p:grpSp>
        <p:nvGrpSpPr>
          <p:cNvPr name="Group 2" id="2"/>
          <p:cNvGrpSpPr/>
          <p:nvPr/>
        </p:nvGrpSpPr>
        <p:grpSpPr>
          <a:xfrm rot="0">
            <a:off x="1028700" y="611864"/>
            <a:ext cx="2704510" cy="416836"/>
            <a:chOff x="0" y="0"/>
            <a:chExt cx="712299" cy="109784"/>
          </a:xfrm>
        </p:grpSpPr>
        <p:sp>
          <p:nvSpPr>
            <p:cNvPr name="Freeform 3" id="3"/>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4" id="4"/>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558984" y="611864"/>
            <a:ext cx="1179483" cy="416836"/>
            <a:chOff x="0" y="0"/>
            <a:chExt cx="310646" cy="109784"/>
          </a:xfrm>
        </p:grpSpPr>
        <p:sp>
          <p:nvSpPr>
            <p:cNvPr name="Freeform 7" id="7"/>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8" id="8"/>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842464" y="611864"/>
            <a:ext cx="416836" cy="4168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4523511"/>
            <a:ext cx="5849736" cy="3837303"/>
            <a:chOff x="0" y="0"/>
            <a:chExt cx="3341946" cy="2192246"/>
          </a:xfrm>
        </p:grpSpPr>
        <p:sp>
          <p:nvSpPr>
            <p:cNvPr name="Freeform 14" id="14"/>
            <p:cNvSpPr/>
            <p:nvPr/>
          </p:nvSpPr>
          <p:spPr>
            <a:xfrm flipH="false" flipV="false" rot="0">
              <a:off x="0" y="0"/>
              <a:ext cx="3341946" cy="2192246"/>
            </a:xfrm>
            <a:custGeom>
              <a:avLst/>
              <a:gdLst/>
              <a:ahLst/>
              <a:cxnLst/>
              <a:rect r="r" b="b" t="t" l="l"/>
              <a:pathLst>
                <a:path h="2192246" w="3341946">
                  <a:moveTo>
                    <a:pt x="3103821" y="0"/>
                  </a:moveTo>
                  <a:lnTo>
                    <a:pt x="3341946" y="238125"/>
                  </a:lnTo>
                  <a:lnTo>
                    <a:pt x="3341946" y="1954121"/>
                  </a:lnTo>
                  <a:lnTo>
                    <a:pt x="3103821" y="2192246"/>
                  </a:lnTo>
                  <a:lnTo>
                    <a:pt x="238125" y="2192246"/>
                  </a:lnTo>
                  <a:lnTo>
                    <a:pt x="0" y="1954121"/>
                  </a:lnTo>
                  <a:lnTo>
                    <a:pt x="0" y="238125"/>
                  </a:lnTo>
                  <a:lnTo>
                    <a:pt x="238125" y="0"/>
                  </a:lnTo>
                  <a:lnTo>
                    <a:pt x="3103821" y="0"/>
                  </a:lnTo>
                  <a:close/>
                </a:path>
              </a:pathLst>
            </a:custGeom>
            <a:blipFill>
              <a:blip r:embed="rId6"/>
              <a:stretch>
                <a:fillRect l="-10065" t="0" r="-10065" b="0"/>
              </a:stretch>
            </a:blipFill>
          </p:spPr>
        </p:sp>
      </p:grpSp>
      <p:grpSp>
        <p:nvGrpSpPr>
          <p:cNvPr name="Group 15" id="15"/>
          <p:cNvGrpSpPr/>
          <p:nvPr/>
        </p:nvGrpSpPr>
        <p:grpSpPr>
          <a:xfrm rot="0">
            <a:off x="16260744" y="8468162"/>
            <a:ext cx="1580276" cy="158027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6421876" y="8629294"/>
            <a:ext cx="1258013" cy="125801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7176968" y="8360814"/>
            <a:ext cx="1580276" cy="158027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7338099" y="8521946"/>
            <a:ext cx="1258013" cy="125801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27" id="27"/>
          <p:cNvSpPr/>
          <p:nvPr/>
        </p:nvSpPr>
        <p:spPr>
          <a:xfrm flipH="false" flipV="false" rot="0">
            <a:off x="16714157" y="8935724"/>
            <a:ext cx="668627" cy="657686"/>
          </a:xfrm>
          <a:custGeom>
            <a:avLst/>
            <a:gdLst/>
            <a:ahLst/>
            <a:cxnLst/>
            <a:rect r="r" b="b" t="t" l="l"/>
            <a:pathLst>
              <a:path h="657686" w="668627">
                <a:moveTo>
                  <a:pt x="0" y="0"/>
                </a:moveTo>
                <a:lnTo>
                  <a:pt x="668627" y="0"/>
                </a:lnTo>
                <a:lnTo>
                  <a:pt x="668627" y="657686"/>
                </a:lnTo>
                <a:lnTo>
                  <a:pt x="0" y="6576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630381" y="8837913"/>
            <a:ext cx="668627" cy="626078"/>
          </a:xfrm>
          <a:custGeom>
            <a:avLst/>
            <a:gdLst/>
            <a:ahLst/>
            <a:cxnLst/>
            <a:rect r="r" b="b" t="t" l="l"/>
            <a:pathLst>
              <a:path h="626078" w="668627">
                <a:moveTo>
                  <a:pt x="0" y="0"/>
                </a:moveTo>
                <a:lnTo>
                  <a:pt x="668626" y="0"/>
                </a:lnTo>
                <a:lnTo>
                  <a:pt x="668626" y="626078"/>
                </a:lnTo>
                <a:lnTo>
                  <a:pt x="0" y="626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9" id="29"/>
          <p:cNvGrpSpPr/>
          <p:nvPr/>
        </p:nvGrpSpPr>
        <p:grpSpPr>
          <a:xfrm rot="0">
            <a:off x="8259387" y="3828423"/>
            <a:ext cx="8454770" cy="4257421"/>
            <a:chOff x="0" y="0"/>
            <a:chExt cx="3318079" cy="1670827"/>
          </a:xfrm>
        </p:grpSpPr>
        <p:sp>
          <p:nvSpPr>
            <p:cNvPr name="Freeform 30" id="30"/>
            <p:cNvSpPr/>
            <p:nvPr/>
          </p:nvSpPr>
          <p:spPr>
            <a:xfrm flipH="false" flipV="false" rot="0">
              <a:off x="0" y="0"/>
              <a:ext cx="3318079" cy="1670827"/>
            </a:xfrm>
            <a:custGeom>
              <a:avLst/>
              <a:gdLst/>
              <a:ahLst/>
              <a:cxnLst/>
              <a:rect r="r" b="b" t="t" l="l"/>
              <a:pathLst>
                <a:path h="1670827" w="3318079">
                  <a:moveTo>
                    <a:pt x="3158059" y="0"/>
                  </a:moveTo>
                  <a:lnTo>
                    <a:pt x="160020" y="0"/>
                  </a:lnTo>
                  <a:lnTo>
                    <a:pt x="0" y="160020"/>
                  </a:lnTo>
                  <a:lnTo>
                    <a:pt x="0" y="1510807"/>
                  </a:lnTo>
                  <a:lnTo>
                    <a:pt x="160020" y="1670827"/>
                  </a:lnTo>
                  <a:lnTo>
                    <a:pt x="3158059" y="1670827"/>
                  </a:lnTo>
                  <a:lnTo>
                    <a:pt x="3318079" y="1510807"/>
                  </a:lnTo>
                  <a:lnTo>
                    <a:pt x="3318079" y="160020"/>
                  </a:lnTo>
                  <a:lnTo>
                    <a:pt x="3158059" y="0"/>
                  </a:lnTo>
                  <a:close/>
                </a:path>
              </a:pathLst>
            </a:custGeom>
            <a:solidFill>
              <a:srgbClr val="000000">
                <a:alpha val="0"/>
              </a:srgbClr>
            </a:solidFill>
            <a:ln w="9525" cap="sq">
              <a:solidFill>
                <a:srgbClr val="3B4C7D"/>
              </a:solidFill>
              <a:prstDash val="solid"/>
              <a:miter/>
            </a:ln>
          </p:spPr>
        </p:sp>
        <p:sp>
          <p:nvSpPr>
            <p:cNvPr name="TextBox 31" id="31"/>
            <p:cNvSpPr txBox="true"/>
            <p:nvPr/>
          </p:nvSpPr>
          <p:spPr>
            <a:xfrm>
              <a:off x="63500" y="6350"/>
              <a:ext cx="3191079" cy="1600977"/>
            </a:xfrm>
            <a:prstGeom prst="rect">
              <a:avLst/>
            </a:prstGeom>
          </p:spPr>
          <p:txBody>
            <a:bodyPr anchor="ctr" rtlCol="false" tIns="50800" lIns="50800" bIns="50800" rIns="50800"/>
            <a:lstStyle/>
            <a:p>
              <a:pPr algn="ctr">
                <a:lnSpc>
                  <a:spcPts val="1960"/>
                </a:lnSpc>
              </a:pPr>
            </a:p>
          </p:txBody>
        </p:sp>
      </p:grpSp>
      <p:sp>
        <p:nvSpPr>
          <p:cNvPr name="TextBox 32" id="32"/>
          <p:cNvSpPr txBox="true"/>
          <p:nvPr/>
        </p:nvSpPr>
        <p:spPr>
          <a:xfrm rot="0">
            <a:off x="560936" y="1621065"/>
            <a:ext cx="10736113" cy="1805492"/>
          </a:xfrm>
          <a:prstGeom prst="rect">
            <a:avLst/>
          </a:prstGeom>
        </p:spPr>
        <p:txBody>
          <a:bodyPr anchor="t" rtlCol="false" tIns="0" lIns="0" bIns="0" rIns="0">
            <a:spAutoFit/>
          </a:bodyPr>
          <a:lstStyle/>
          <a:p>
            <a:pPr algn="ctr">
              <a:lnSpc>
                <a:spcPts val="4646"/>
              </a:lnSpc>
            </a:pPr>
            <a:r>
              <a:rPr lang="en-US" sz="5531">
                <a:solidFill>
                  <a:srgbClr val="DEF0FF"/>
                </a:solidFill>
                <a:latin typeface="RQND Pro UltraWide"/>
                <a:ea typeface="RQND Pro UltraWide"/>
                <a:cs typeface="RQND Pro UltraWide"/>
                <a:sym typeface="RQND Pro UltraWide"/>
              </a:rPr>
              <a:t>¿Cómo fue su experiencia buscando y seleccionando data?</a:t>
            </a:r>
          </a:p>
        </p:txBody>
      </p:sp>
      <p:sp>
        <p:nvSpPr>
          <p:cNvPr name="TextBox 33" id="33"/>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4" id="34"/>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35" id="35"/>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36" id="36"/>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37" id="37"/>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38" id="38"/>
          <p:cNvSpPr txBox="true"/>
          <p:nvPr/>
        </p:nvSpPr>
        <p:spPr>
          <a:xfrm rot="0">
            <a:off x="8685040" y="4150558"/>
            <a:ext cx="7463685" cy="3527426"/>
          </a:xfrm>
          <a:prstGeom prst="rect">
            <a:avLst/>
          </a:prstGeom>
        </p:spPr>
        <p:txBody>
          <a:bodyPr anchor="t" rtlCol="false" tIns="0" lIns="0" bIns="0" rIns="0">
            <a:spAutoFit/>
          </a:bodyPr>
          <a:lstStyle/>
          <a:p>
            <a:pPr algn="just">
              <a:lnSpc>
                <a:spcPts val="3499"/>
              </a:lnSpc>
              <a:spcBef>
                <a:spcPct val="0"/>
              </a:spcBef>
            </a:pPr>
            <a:r>
              <a:rPr lang="en-US" b="true" sz="2499" spc="-99">
                <a:solidFill>
                  <a:srgbClr val="DEF0FF"/>
                </a:solidFill>
                <a:latin typeface="Telegraf Bold"/>
                <a:ea typeface="Telegraf Bold"/>
                <a:cs typeface="Telegraf Bold"/>
                <a:sym typeface="Telegraf Bold"/>
              </a:rPr>
              <a:t>Fue  bastante complicada, porque no encontrabamos una base de datos en la que todos estuvieramos de acuerdo, además de que las que encontrabamos no tenían los datos necesarios para poder hacer la investigación. Al final sí encontramos una que fue la de la el aumento de la comida durante el paso de los años y en esta sí se podía trabajar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0" y="2984660"/>
            <a:ext cx="7402442" cy="6916185"/>
            <a:chOff x="0" y="0"/>
            <a:chExt cx="2643282" cy="2469648"/>
          </a:xfrm>
        </p:grpSpPr>
        <p:sp>
          <p:nvSpPr>
            <p:cNvPr name="Freeform 15" id="15"/>
            <p:cNvSpPr/>
            <p:nvPr/>
          </p:nvSpPr>
          <p:spPr>
            <a:xfrm flipH="false" flipV="false" rot="0">
              <a:off x="0" y="0"/>
              <a:ext cx="2643282" cy="2469648"/>
            </a:xfrm>
            <a:custGeom>
              <a:avLst/>
              <a:gdLst/>
              <a:ahLst/>
              <a:cxnLst/>
              <a:rect r="r" b="b" t="t" l="l"/>
              <a:pathLst>
                <a:path h="2469648" w="2643282">
                  <a:moveTo>
                    <a:pt x="2483262" y="0"/>
                  </a:moveTo>
                  <a:lnTo>
                    <a:pt x="160020" y="0"/>
                  </a:lnTo>
                  <a:lnTo>
                    <a:pt x="0" y="160020"/>
                  </a:lnTo>
                  <a:lnTo>
                    <a:pt x="0" y="2309628"/>
                  </a:lnTo>
                  <a:lnTo>
                    <a:pt x="160020" y="2469648"/>
                  </a:lnTo>
                  <a:lnTo>
                    <a:pt x="2483262" y="2469648"/>
                  </a:lnTo>
                  <a:lnTo>
                    <a:pt x="2643282" y="2309628"/>
                  </a:lnTo>
                  <a:lnTo>
                    <a:pt x="2643282" y="160020"/>
                  </a:lnTo>
                  <a:lnTo>
                    <a:pt x="248326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2516282" cy="2399798"/>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1028700" y="3513466"/>
            <a:ext cx="5894827" cy="5537900"/>
            <a:chOff x="0" y="0"/>
            <a:chExt cx="3367707" cy="3163795"/>
          </a:xfrm>
        </p:grpSpPr>
        <p:sp>
          <p:nvSpPr>
            <p:cNvPr name="Freeform 18" id="18"/>
            <p:cNvSpPr/>
            <p:nvPr/>
          </p:nvSpPr>
          <p:spPr>
            <a:xfrm flipH="false" flipV="false" rot="0">
              <a:off x="0" y="0"/>
              <a:ext cx="3367707" cy="3163795"/>
            </a:xfrm>
            <a:custGeom>
              <a:avLst/>
              <a:gdLst/>
              <a:ahLst/>
              <a:cxnLst/>
              <a:rect r="r" b="b" t="t" l="l"/>
              <a:pathLst>
                <a:path h="3163795" w="3367707">
                  <a:moveTo>
                    <a:pt x="3129582" y="0"/>
                  </a:moveTo>
                  <a:lnTo>
                    <a:pt x="3367707" y="238125"/>
                  </a:lnTo>
                  <a:lnTo>
                    <a:pt x="3367707" y="2925670"/>
                  </a:lnTo>
                  <a:lnTo>
                    <a:pt x="3129582" y="3163795"/>
                  </a:lnTo>
                  <a:lnTo>
                    <a:pt x="238125" y="3163795"/>
                  </a:lnTo>
                  <a:lnTo>
                    <a:pt x="0" y="2925670"/>
                  </a:lnTo>
                  <a:lnTo>
                    <a:pt x="0" y="238125"/>
                  </a:lnTo>
                  <a:lnTo>
                    <a:pt x="238125" y="0"/>
                  </a:lnTo>
                  <a:lnTo>
                    <a:pt x="3129582" y="0"/>
                  </a:lnTo>
                  <a:close/>
                </a:path>
              </a:pathLst>
            </a:custGeom>
            <a:blipFill>
              <a:blip r:embed="rId7"/>
              <a:stretch>
                <a:fillRect l="-33506" t="0" r="-33506" b="0"/>
              </a:stretch>
            </a:blipFill>
          </p:spPr>
        </p:sp>
      </p:grpSp>
      <p:sp>
        <p:nvSpPr>
          <p:cNvPr name="TextBox 19" id="19"/>
          <p:cNvSpPr txBox="true"/>
          <p:nvPr/>
        </p:nvSpPr>
        <p:spPr>
          <a:xfrm rot="0">
            <a:off x="7967106" y="1762804"/>
            <a:ext cx="9381066" cy="2862180"/>
          </a:xfrm>
          <a:prstGeom prst="rect">
            <a:avLst/>
          </a:prstGeom>
        </p:spPr>
        <p:txBody>
          <a:bodyPr anchor="t" rtlCol="false" tIns="0" lIns="0" bIns="0" rIns="0">
            <a:spAutoFit/>
          </a:bodyPr>
          <a:lstStyle/>
          <a:p>
            <a:pPr algn="ctr">
              <a:lnSpc>
                <a:spcPts val="5510"/>
              </a:lnSpc>
            </a:pPr>
            <a:r>
              <a:rPr lang="en-US" sz="6560">
                <a:solidFill>
                  <a:srgbClr val="DEF0FF"/>
                </a:solidFill>
                <a:latin typeface="RQND Pro UltraWide"/>
                <a:ea typeface="RQND Pro UltraWide"/>
                <a:cs typeface="RQND Pro UltraWide"/>
                <a:sym typeface="RQND Pro UltraWide"/>
              </a:rPr>
              <a:t>¿Qué lecciones aprendió al hacer el análisis descriptivo?</a:t>
            </a:r>
          </a:p>
        </p:txBody>
      </p:sp>
      <p:grpSp>
        <p:nvGrpSpPr>
          <p:cNvPr name="Group 20" id="20"/>
          <p:cNvGrpSpPr/>
          <p:nvPr/>
        </p:nvGrpSpPr>
        <p:grpSpPr>
          <a:xfrm rot="0">
            <a:off x="8177319" y="5143500"/>
            <a:ext cx="8537969" cy="4329111"/>
            <a:chOff x="0" y="0"/>
            <a:chExt cx="2897831" cy="1469323"/>
          </a:xfrm>
        </p:grpSpPr>
        <p:sp>
          <p:nvSpPr>
            <p:cNvPr name="Freeform 21" id="21"/>
            <p:cNvSpPr/>
            <p:nvPr/>
          </p:nvSpPr>
          <p:spPr>
            <a:xfrm flipH="false" flipV="false" rot="0">
              <a:off x="0" y="0"/>
              <a:ext cx="2897831" cy="1469323"/>
            </a:xfrm>
            <a:custGeom>
              <a:avLst/>
              <a:gdLst/>
              <a:ahLst/>
              <a:cxnLst/>
              <a:rect r="r" b="b" t="t" l="l"/>
              <a:pathLst>
                <a:path h="1469323" w="2897831">
                  <a:moveTo>
                    <a:pt x="2737811" y="0"/>
                  </a:moveTo>
                  <a:lnTo>
                    <a:pt x="160020" y="0"/>
                  </a:lnTo>
                  <a:lnTo>
                    <a:pt x="0" y="160020"/>
                  </a:lnTo>
                  <a:lnTo>
                    <a:pt x="0" y="1309303"/>
                  </a:lnTo>
                  <a:lnTo>
                    <a:pt x="160020" y="1469323"/>
                  </a:lnTo>
                  <a:lnTo>
                    <a:pt x="2737811" y="1469323"/>
                  </a:lnTo>
                  <a:lnTo>
                    <a:pt x="2897831" y="1309303"/>
                  </a:lnTo>
                  <a:lnTo>
                    <a:pt x="2897831" y="160020"/>
                  </a:lnTo>
                  <a:lnTo>
                    <a:pt x="2737811" y="0"/>
                  </a:lnTo>
                  <a:close/>
                </a:path>
              </a:pathLst>
            </a:custGeom>
            <a:solidFill>
              <a:srgbClr val="000000">
                <a:alpha val="0"/>
              </a:srgbClr>
            </a:solidFill>
            <a:ln w="9525" cap="sq">
              <a:solidFill>
                <a:srgbClr val="3B4C7D"/>
              </a:solidFill>
              <a:prstDash val="solid"/>
              <a:miter/>
            </a:ln>
          </p:spPr>
        </p:sp>
        <p:sp>
          <p:nvSpPr>
            <p:cNvPr name="TextBox 22" id="22"/>
            <p:cNvSpPr txBox="true"/>
            <p:nvPr/>
          </p:nvSpPr>
          <p:spPr>
            <a:xfrm>
              <a:off x="63500" y="6350"/>
              <a:ext cx="2770831" cy="1399473"/>
            </a:xfrm>
            <a:prstGeom prst="rect">
              <a:avLst/>
            </a:prstGeom>
          </p:spPr>
          <p:txBody>
            <a:bodyPr anchor="ctr" rtlCol="false" tIns="50800" lIns="50800" bIns="50800" rIns="50800"/>
            <a:lstStyle/>
            <a:p>
              <a:pPr algn="ctr">
                <a:lnSpc>
                  <a:spcPts val="1960"/>
                </a:lnSpc>
              </a:pPr>
            </a:p>
          </p:txBody>
        </p:sp>
      </p:grpSp>
      <p:sp>
        <p:nvSpPr>
          <p:cNvPr name="TextBox 23" id="23"/>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24" id="24"/>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5" id="25"/>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6" id="26"/>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7" id="27"/>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8" id="28"/>
          <p:cNvSpPr txBox="true"/>
          <p:nvPr/>
        </p:nvSpPr>
        <p:spPr>
          <a:xfrm rot="0">
            <a:off x="8714461" y="6196691"/>
            <a:ext cx="7463685" cy="1774826"/>
          </a:xfrm>
          <a:prstGeom prst="rect">
            <a:avLst/>
          </a:prstGeom>
        </p:spPr>
        <p:txBody>
          <a:bodyPr anchor="t" rtlCol="false" tIns="0" lIns="0" bIns="0" rIns="0">
            <a:spAutoFit/>
          </a:bodyPr>
          <a:lstStyle/>
          <a:p>
            <a:pPr algn="just">
              <a:lnSpc>
                <a:spcPts val="3499"/>
              </a:lnSpc>
              <a:spcBef>
                <a:spcPct val="0"/>
              </a:spcBef>
            </a:pPr>
            <a:r>
              <a:rPr lang="en-US" b="true" sz="2499" spc="-99">
                <a:solidFill>
                  <a:srgbClr val="DEF0FF"/>
                </a:solidFill>
                <a:latin typeface="Telegraf Bold"/>
                <a:ea typeface="Telegraf Bold"/>
                <a:cs typeface="Telegraf Bold"/>
                <a:sym typeface="Telegraf Bold"/>
              </a:rPr>
              <a:t>Aprendí que algunos valores atípicos distorsionaban promedios como el de los huevos que nos salió con 41%, también que se tiene que validar los datos antes de calcular las metricas.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19656" y="1687127"/>
            <a:ext cx="14835683" cy="2511785"/>
          </a:xfrm>
          <a:prstGeom prst="rect">
            <a:avLst/>
          </a:prstGeom>
        </p:spPr>
        <p:txBody>
          <a:bodyPr anchor="t" rtlCol="false" tIns="0" lIns="0" bIns="0" rIns="0">
            <a:spAutoFit/>
          </a:bodyPr>
          <a:lstStyle/>
          <a:p>
            <a:pPr algn="ctr">
              <a:lnSpc>
                <a:spcPts val="4848"/>
              </a:lnSpc>
            </a:pPr>
            <a:r>
              <a:rPr lang="en-US" sz="5771">
                <a:solidFill>
                  <a:srgbClr val="DEF0FF"/>
                </a:solidFill>
                <a:latin typeface="RQND Pro UltraWide"/>
                <a:ea typeface="RQND Pro UltraWide"/>
                <a:cs typeface="RQND Pro UltraWide"/>
                <a:sym typeface="RQND Pro UltraWide"/>
              </a:rPr>
              <a:t>¿Qué pasos realizó para hacer el análisis de los datos tanto descriptivo como predictivo?</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0" id="20"/>
          <p:cNvSpPr txBox="true"/>
          <p:nvPr/>
        </p:nvSpPr>
        <p:spPr>
          <a:xfrm rot="0">
            <a:off x="1978774" y="5340258"/>
            <a:ext cx="7711832" cy="3220515"/>
          </a:xfrm>
          <a:prstGeom prst="rect">
            <a:avLst/>
          </a:prstGeom>
        </p:spPr>
        <p:txBody>
          <a:bodyPr anchor="t" rtlCol="false" tIns="0" lIns="0" bIns="0" rIns="0">
            <a:spAutoFit/>
          </a:bodyPr>
          <a:lstStyle/>
          <a:p>
            <a:pPr algn="just">
              <a:lnSpc>
                <a:spcPts val="3616"/>
              </a:lnSpc>
            </a:pPr>
            <a:r>
              <a:rPr lang="en-US" b="true" sz="2583" spc="-103">
                <a:solidFill>
                  <a:srgbClr val="DEF0FF"/>
                </a:solidFill>
                <a:latin typeface="Telegraf Bold"/>
                <a:ea typeface="Telegraf Bold"/>
                <a:cs typeface="Telegraf Bold"/>
                <a:sym typeface="Telegraf Bold"/>
              </a:rPr>
              <a:t>Comenzamos con la limpieza de datos en los cuales logramos eliminar valores que no nos servían para los cálculos, luego se analizaron las estadísticas para para poder sacar los promedios de los años junto a las gráficas, y después ya hice las predicciones con un modelo de regresión lineal.</a:t>
            </a:r>
          </a:p>
          <a:p>
            <a:pPr algn="just">
              <a:lnSpc>
                <a:spcPts val="3616"/>
              </a:lnSpc>
              <a:spcBef>
                <a:spcPct val="0"/>
              </a:spcBef>
            </a:pPr>
          </a:p>
        </p:txBody>
      </p:sp>
      <p:grpSp>
        <p:nvGrpSpPr>
          <p:cNvPr name="Group 21" id="21"/>
          <p:cNvGrpSpPr/>
          <p:nvPr/>
        </p:nvGrpSpPr>
        <p:grpSpPr>
          <a:xfrm rot="0">
            <a:off x="11534616" y="5009367"/>
            <a:ext cx="5203851" cy="3775139"/>
            <a:chOff x="0" y="0"/>
            <a:chExt cx="4361143" cy="3163795"/>
          </a:xfrm>
        </p:grpSpPr>
        <p:sp>
          <p:nvSpPr>
            <p:cNvPr name="Freeform 22" id="22"/>
            <p:cNvSpPr/>
            <p:nvPr/>
          </p:nvSpPr>
          <p:spPr>
            <a:xfrm flipH="false" flipV="false" rot="0">
              <a:off x="0" y="0"/>
              <a:ext cx="4361143" cy="3163795"/>
            </a:xfrm>
            <a:custGeom>
              <a:avLst/>
              <a:gdLst/>
              <a:ahLst/>
              <a:cxnLst/>
              <a:rect r="r" b="b" t="t" l="l"/>
              <a:pathLst>
                <a:path h="3163795" w="4361143">
                  <a:moveTo>
                    <a:pt x="4123018" y="0"/>
                  </a:moveTo>
                  <a:lnTo>
                    <a:pt x="4361143" y="238125"/>
                  </a:lnTo>
                  <a:lnTo>
                    <a:pt x="4361143" y="2925670"/>
                  </a:lnTo>
                  <a:lnTo>
                    <a:pt x="4123018" y="3163795"/>
                  </a:lnTo>
                  <a:lnTo>
                    <a:pt x="238125" y="3163795"/>
                  </a:lnTo>
                  <a:lnTo>
                    <a:pt x="0" y="2925670"/>
                  </a:lnTo>
                  <a:lnTo>
                    <a:pt x="0" y="238125"/>
                  </a:lnTo>
                  <a:lnTo>
                    <a:pt x="238125" y="0"/>
                  </a:lnTo>
                  <a:lnTo>
                    <a:pt x="4123018" y="0"/>
                  </a:lnTo>
                  <a:close/>
                </a:path>
              </a:pathLst>
            </a:custGeom>
            <a:blipFill>
              <a:blip r:embed="rId7"/>
              <a:stretch>
                <a:fillRect l="-4545" t="0" r="-4545"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44743" y="1963362"/>
            <a:ext cx="7565243" cy="2747260"/>
          </a:xfrm>
          <a:prstGeom prst="rect">
            <a:avLst/>
          </a:prstGeom>
        </p:spPr>
        <p:txBody>
          <a:bodyPr anchor="t" rtlCol="false" tIns="0" lIns="0" bIns="0" rIns="0">
            <a:spAutoFit/>
          </a:bodyPr>
          <a:lstStyle/>
          <a:p>
            <a:pPr algn="ctr">
              <a:lnSpc>
                <a:spcPts val="5324"/>
              </a:lnSpc>
            </a:pPr>
            <a:r>
              <a:rPr lang="en-US" sz="6338">
                <a:solidFill>
                  <a:srgbClr val="DEF0FF"/>
                </a:solidFill>
                <a:latin typeface="RQND Pro UltraWide"/>
                <a:ea typeface="RQND Pro UltraWide"/>
                <a:cs typeface="RQND Pro UltraWide"/>
                <a:sym typeface="RQND Pro UltraWide"/>
              </a:rPr>
              <a:t>¿Qué descubrió de la investigación?</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grpSp>
        <p:nvGrpSpPr>
          <p:cNvPr name="Group 20" id="20"/>
          <p:cNvGrpSpPr/>
          <p:nvPr/>
        </p:nvGrpSpPr>
        <p:grpSpPr>
          <a:xfrm rot="0">
            <a:off x="844743" y="5331708"/>
            <a:ext cx="8747699" cy="4212661"/>
            <a:chOff x="0" y="0"/>
            <a:chExt cx="2361822" cy="1137391"/>
          </a:xfrm>
        </p:grpSpPr>
        <p:sp>
          <p:nvSpPr>
            <p:cNvPr name="Freeform 21" id="21"/>
            <p:cNvSpPr/>
            <p:nvPr/>
          </p:nvSpPr>
          <p:spPr>
            <a:xfrm flipH="false" flipV="false" rot="0">
              <a:off x="0" y="0"/>
              <a:ext cx="2361822" cy="1137391"/>
            </a:xfrm>
            <a:custGeom>
              <a:avLst/>
              <a:gdLst/>
              <a:ahLst/>
              <a:cxnLst/>
              <a:rect r="r" b="b" t="t" l="l"/>
              <a:pathLst>
                <a:path h="1137391" w="2361822">
                  <a:moveTo>
                    <a:pt x="2201802" y="0"/>
                  </a:moveTo>
                  <a:lnTo>
                    <a:pt x="160020" y="0"/>
                  </a:lnTo>
                  <a:lnTo>
                    <a:pt x="0" y="160020"/>
                  </a:lnTo>
                  <a:lnTo>
                    <a:pt x="0" y="977371"/>
                  </a:lnTo>
                  <a:lnTo>
                    <a:pt x="160020" y="1137391"/>
                  </a:lnTo>
                  <a:lnTo>
                    <a:pt x="2201802" y="1137391"/>
                  </a:lnTo>
                  <a:lnTo>
                    <a:pt x="2361822" y="977371"/>
                  </a:lnTo>
                  <a:lnTo>
                    <a:pt x="2361822" y="160020"/>
                  </a:lnTo>
                  <a:lnTo>
                    <a:pt x="2201802" y="0"/>
                  </a:lnTo>
                  <a:close/>
                </a:path>
              </a:pathLst>
            </a:custGeom>
            <a:solidFill>
              <a:srgbClr val="000000">
                <a:alpha val="0"/>
              </a:srgbClr>
            </a:solidFill>
            <a:ln w="9525" cap="sq">
              <a:solidFill>
                <a:srgbClr val="3B4C7D"/>
              </a:solidFill>
              <a:prstDash val="solid"/>
              <a:miter/>
            </a:ln>
          </p:spPr>
        </p:sp>
        <p:sp>
          <p:nvSpPr>
            <p:cNvPr name="TextBox 22" id="22"/>
            <p:cNvSpPr txBox="true"/>
            <p:nvPr/>
          </p:nvSpPr>
          <p:spPr>
            <a:xfrm>
              <a:off x="63500" y="6350"/>
              <a:ext cx="2234822" cy="1067541"/>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13161667" y="5988559"/>
            <a:ext cx="4233964" cy="3071533"/>
            <a:chOff x="0" y="0"/>
            <a:chExt cx="4361143" cy="3163795"/>
          </a:xfrm>
        </p:grpSpPr>
        <p:sp>
          <p:nvSpPr>
            <p:cNvPr name="Freeform 24" id="24"/>
            <p:cNvSpPr/>
            <p:nvPr/>
          </p:nvSpPr>
          <p:spPr>
            <a:xfrm flipH="false" flipV="false" rot="0">
              <a:off x="0" y="0"/>
              <a:ext cx="4361143" cy="3163795"/>
            </a:xfrm>
            <a:custGeom>
              <a:avLst/>
              <a:gdLst/>
              <a:ahLst/>
              <a:cxnLst/>
              <a:rect r="r" b="b" t="t" l="l"/>
              <a:pathLst>
                <a:path h="3163795" w="4361143">
                  <a:moveTo>
                    <a:pt x="4123018" y="0"/>
                  </a:moveTo>
                  <a:lnTo>
                    <a:pt x="4361143" y="238125"/>
                  </a:lnTo>
                  <a:lnTo>
                    <a:pt x="4361143" y="2925670"/>
                  </a:lnTo>
                  <a:lnTo>
                    <a:pt x="4123018" y="3163795"/>
                  </a:lnTo>
                  <a:lnTo>
                    <a:pt x="238125" y="3163795"/>
                  </a:lnTo>
                  <a:lnTo>
                    <a:pt x="0" y="2925670"/>
                  </a:lnTo>
                  <a:lnTo>
                    <a:pt x="0" y="238125"/>
                  </a:lnTo>
                  <a:lnTo>
                    <a:pt x="238125" y="0"/>
                  </a:lnTo>
                  <a:lnTo>
                    <a:pt x="4123018" y="0"/>
                  </a:lnTo>
                  <a:close/>
                </a:path>
              </a:pathLst>
            </a:custGeom>
            <a:blipFill>
              <a:blip r:embed="rId7"/>
              <a:stretch>
                <a:fillRect l="-4545" t="0" r="-4545" b="0"/>
              </a:stretch>
            </a:blipFill>
          </p:spPr>
        </p:sp>
      </p:grpSp>
      <p:sp>
        <p:nvSpPr>
          <p:cNvPr name="Freeform 25" id="25"/>
          <p:cNvSpPr/>
          <p:nvPr/>
        </p:nvSpPr>
        <p:spPr>
          <a:xfrm flipH="false" flipV="false" rot="0">
            <a:off x="17147504" y="9425010"/>
            <a:ext cx="634038" cy="634038"/>
          </a:xfrm>
          <a:custGeom>
            <a:avLst/>
            <a:gdLst/>
            <a:ahLst/>
            <a:cxnLst/>
            <a:rect r="r" b="b" t="t" l="l"/>
            <a:pathLst>
              <a:path h="634038" w="634038">
                <a:moveTo>
                  <a:pt x="0" y="0"/>
                </a:moveTo>
                <a:lnTo>
                  <a:pt x="634039" y="0"/>
                </a:lnTo>
                <a:lnTo>
                  <a:pt x="634039" y="634038"/>
                </a:lnTo>
                <a:lnTo>
                  <a:pt x="0" y="6340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922789" y="6381449"/>
            <a:ext cx="6591607" cy="1691640"/>
          </a:xfrm>
          <a:prstGeom prst="rect">
            <a:avLst/>
          </a:prstGeom>
        </p:spPr>
        <p:txBody>
          <a:bodyPr anchor="t" rtlCol="false" tIns="0" lIns="0" bIns="0" rIns="0">
            <a:spAutoFit/>
          </a:bodyPr>
          <a:lstStyle/>
          <a:p>
            <a:pPr algn="just">
              <a:lnSpc>
                <a:spcPts val="3359"/>
              </a:lnSpc>
              <a:spcBef>
                <a:spcPct val="0"/>
              </a:spcBef>
            </a:pPr>
            <a:r>
              <a:rPr lang="en-US" b="true" sz="2400" spc="-96">
                <a:solidFill>
                  <a:srgbClr val="DEF0FF"/>
                </a:solidFill>
                <a:latin typeface="Telegraf Bold"/>
                <a:ea typeface="Telegraf Bold"/>
                <a:cs typeface="Telegraf Bold"/>
                <a:sym typeface="Telegraf Bold"/>
              </a:rPr>
              <a:t>Que los alimentos no se inflan igual, como por ejemplo las carnes y huevos son más volátiles que los procesados y que el contexto global es crucial.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190119" y="1618227"/>
            <a:ext cx="10061021" cy="2352151"/>
          </a:xfrm>
          <a:prstGeom prst="rect">
            <a:avLst/>
          </a:prstGeom>
        </p:spPr>
        <p:txBody>
          <a:bodyPr anchor="t" rtlCol="false" tIns="0" lIns="0" bIns="0" rIns="0">
            <a:spAutoFit/>
          </a:bodyPr>
          <a:lstStyle/>
          <a:p>
            <a:pPr algn="just">
              <a:lnSpc>
                <a:spcPts val="4540"/>
              </a:lnSpc>
            </a:pPr>
            <a:r>
              <a:rPr lang="en-US" sz="5405">
                <a:solidFill>
                  <a:srgbClr val="DEF0FF"/>
                </a:solidFill>
                <a:latin typeface="RQND Pro UltraWide"/>
                <a:ea typeface="RQND Pro UltraWide"/>
                <a:cs typeface="RQND Pro UltraWide"/>
                <a:sym typeface="RQND Pro UltraWide"/>
              </a:rPr>
              <a:t>Si fuese a hacer este estudio de nuevo </a:t>
            </a:r>
          </a:p>
          <a:p>
            <a:pPr algn="just">
              <a:lnSpc>
                <a:spcPts val="4540"/>
              </a:lnSpc>
            </a:pPr>
            <a:r>
              <a:rPr lang="en-US" sz="5405">
                <a:solidFill>
                  <a:srgbClr val="DEF0FF"/>
                </a:solidFill>
                <a:latin typeface="RQND Pro UltraWide"/>
                <a:ea typeface="RQND Pro UltraWide"/>
                <a:cs typeface="RQND Pro UltraWide"/>
                <a:sym typeface="RQND Pro UltraWide"/>
              </a:rPr>
              <a:t>¿Qué haría mejor? </a:t>
            </a:r>
          </a:p>
          <a:p>
            <a:pPr algn="just">
              <a:lnSpc>
                <a:spcPts val="4540"/>
              </a:lnSpc>
            </a:pP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Freeform 20" id="20"/>
          <p:cNvSpPr/>
          <p:nvPr/>
        </p:nvSpPr>
        <p:spPr>
          <a:xfrm flipH="false" flipV="false" rot="0">
            <a:off x="16625262" y="3471147"/>
            <a:ext cx="634038" cy="634038"/>
          </a:xfrm>
          <a:custGeom>
            <a:avLst/>
            <a:gdLst/>
            <a:ahLst/>
            <a:cxnLst/>
            <a:rect r="r" b="b" t="t" l="l"/>
            <a:pathLst>
              <a:path h="634038" w="634038">
                <a:moveTo>
                  <a:pt x="0" y="0"/>
                </a:moveTo>
                <a:lnTo>
                  <a:pt x="634038" y="0"/>
                </a:lnTo>
                <a:lnTo>
                  <a:pt x="634038" y="634038"/>
                </a:lnTo>
                <a:lnTo>
                  <a:pt x="0" y="6340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0605159" y="4400493"/>
            <a:ext cx="6237305" cy="4488114"/>
            <a:chOff x="0" y="0"/>
            <a:chExt cx="3003187" cy="2160973"/>
          </a:xfrm>
        </p:grpSpPr>
        <p:sp>
          <p:nvSpPr>
            <p:cNvPr name="Freeform 22" id="22"/>
            <p:cNvSpPr/>
            <p:nvPr/>
          </p:nvSpPr>
          <p:spPr>
            <a:xfrm flipH="false" flipV="false" rot="0">
              <a:off x="0" y="0"/>
              <a:ext cx="3003187" cy="2160973"/>
            </a:xfrm>
            <a:custGeom>
              <a:avLst/>
              <a:gdLst/>
              <a:ahLst/>
              <a:cxnLst/>
              <a:rect r="r" b="b" t="t" l="l"/>
              <a:pathLst>
                <a:path h="2160973" w="3003187">
                  <a:moveTo>
                    <a:pt x="2765062" y="0"/>
                  </a:moveTo>
                  <a:lnTo>
                    <a:pt x="3003187" y="238125"/>
                  </a:lnTo>
                  <a:lnTo>
                    <a:pt x="3003187" y="1922848"/>
                  </a:lnTo>
                  <a:lnTo>
                    <a:pt x="2765062" y="2160973"/>
                  </a:lnTo>
                  <a:lnTo>
                    <a:pt x="238125" y="2160973"/>
                  </a:lnTo>
                  <a:lnTo>
                    <a:pt x="0" y="1922848"/>
                  </a:lnTo>
                  <a:lnTo>
                    <a:pt x="0" y="238125"/>
                  </a:lnTo>
                  <a:lnTo>
                    <a:pt x="238125" y="0"/>
                  </a:lnTo>
                  <a:lnTo>
                    <a:pt x="2765062" y="0"/>
                  </a:lnTo>
                  <a:close/>
                </a:path>
              </a:pathLst>
            </a:custGeom>
            <a:blipFill>
              <a:blip r:embed="rId9"/>
              <a:stretch>
                <a:fillRect l="-13960" t="0" r="-13960" b="0"/>
              </a:stretch>
            </a:blipFill>
          </p:spPr>
        </p:sp>
      </p:grpSp>
      <p:sp>
        <p:nvSpPr>
          <p:cNvPr name="TextBox 23" id="23"/>
          <p:cNvSpPr txBox="true"/>
          <p:nvPr/>
        </p:nvSpPr>
        <p:spPr>
          <a:xfrm rot="0">
            <a:off x="1633464" y="5080635"/>
            <a:ext cx="6591607" cy="2305685"/>
          </a:xfrm>
          <a:prstGeom prst="rect">
            <a:avLst/>
          </a:prstGeom>
        </p:spPr>
        <p:txBody>
          <a:bodyPr anchor="t" rtlCol="false" tIns="0" lIns="0" bIns="0" rIns="0">
            <a:spAutoFit/>
          </a:bodyPr>
          <a:lstStyle/>
          <a:p>
            <a:pPr algn="just">
              <a:lnSpc>
                <a:spcPts val="3639"/>
              </a:lnSpc>
              <a:spcBef>
                <a:spcPct val="0"/>
              </a:spcBef>
            </a:pPr>
            <a:r>
              <a:rPr lang="en-US" b="true" sz="2599" spc="-103">
                <a:solidFill>
                  <a:srgbClr val="DEF0FF"/>
                </a:solidFill>
                <a:latin typeface="Telegraf Bold"/>
                <a:ea typeface="Telegraf Bold"/>
                <a:cs typeface="Telegraf Bold"/>
                <a:sym typeface="Telegraf Bold"/>
              </a:rPr>
              <a:t>Incluiría las variables externas como lo puede ser el precio del combustible, la tasa de interés. También ampliaría las fuentes de las que sacamos los datos.</a:t>
            </a:r>
          </a:p>
          <a:p>
            <a:pPr algn="just">
              <a:lnSpc>
                <a:spcPts val="36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104394" y="1983311"/>
            <a:ext cx="9886329" cy="1687290"/>
          </a:xfrm>
          <a:prstGeom prst="rect">
            <a:avLst/>
          </a:prstGeom>
        </p:spPr>
        <p:txBody>
          <a:bodyPr anchor="t" rtlCol="false" tIns="0" lIns="0" bIns="0" rIns="0">
            <a:spAutoFit/>
          </a:bodyPr>
          <a:lstStyle/>
          <a:p>
            <a:pPr algn="ctr">
              <a:lnSpc>
                <a:spcPts val="6325"/>
              </a:lnSpc>
            </a:pPr>
            <a:r>
              <a:rPr lang="en-US" sz="7529">
                <a:solidFill>
                  <a:srgbClr val="DEF0FF"/>
                </a:solidFill>
                <a:latin typeface="RQND Pro UltraWide"/>
                <a:ea typeface="RQND Pro UltraWide"/>
                <a:cs typeface="RQND Pro UltraWide"/>
                <a:sym typeface="RQND Pro UltraWide"/>
              </a:rPr>
              <a:t>¿Qué descubrió de si mismo?</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Freeform 20" id="20"/>
          <p:cNvSpPr/>
          <p:nvPr/>
        </p:nvSpPr>
        <p:spPr>
          <a:xfrm flipH="false" flipV="false" rot="0">
            <a:off x="17147504" y="1341991"/>
            <a:ext cx="768290" cy="768290"/>
          </a:xfrm>
          <a:custGeom>
            <a:avLst/>
            <a:gdLst/>
            <a:ahLst/>
            <a:cxnLst/>
            <a:rect r="r" b="b" t="t" l="l"/>
            <a:pathLst>
              <a:path h="768290" w="768290">
                <a:moveTo>
                  <a:pt x="0" y="0"/>
                </a:moveTo>
                <a:lnTo>
                  <a:pt x="768290" y="0"/>
                </a:lnTo>
                <a:lnTo>
                  <a:pt x="768290" y="768290"/>
                </a:lnTo>
                <a:lnTo>
                  <a:pt x="0" y="7682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4589868" y="5057775"/>
            <a:ext cx="9108263" cy="1848485"/>
          </a:xfrm>
          <a:prstGeom prst="rect">
            <a:avLst/>
          </a:prstGeom>
        </p:spPr>
        <p:txBody>
          <a:bodyPr anchor="t" rtlCol="false" tIns="0" lIns="0" bIns="0" rIns="0">
            <a:spAutoFit/>
          </a:bodyPr>
          <a:lstStyle/>
          <a:p>
            <a:pPr algn="just">
              <a:lnSpc>
                <a:spcPts val="3639"/>
              </a:lnSpc>
              <a:spcBef>
                <a:spcPct val="0"/>
              </a:spcBef>
            </a:pPr>
            <a:r>
              <a:rPr lang="en-US" b="true" sz="2599" spc="-103">
                <a:solidFill>
                  <a:srgbClr val="DEF0FF"/>
                </a:solidFill>
                <a:latin typeface="Telegraf Bold"/>
                <a:ea typeface="Telegraf Bold"/>
                <a:cs typeface="Telegraf Bold"/>
                <a:sym typeface="Telegraf Bold"/>
              </a:rPr>
              <a:t>Descubrí que puedo aguantar mucho tiempo trabajando y que necesito mejorar más mis capacidades de analizar datos, todavía es algo que no domino y espero poder mejorarlo en el futuro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28700" y="2111193"/>
            <a:ext cx="16230600" cy="4714531"/>
            <a:chOff x="0" y="0"/>
            <a:chExt cx="5795662" cy="1683476"/>
          </a:xfrm>
        </p:grpSpPr>
        <p:sp>
          <p:nvSpPr>
            <p:cNvPr name="Freeform 15" id="15"/>
            <p:cNvSpPr/>
            <p:nvPr/>
          </p:nvSpPr>
          <p:spPr>
            <a:xfrm flipH="false" flipV="false" rot="0">
              <a:off x="0" y="0"/>
              <a:ext cx="5795662" cy="1683476"/>
            </a:xfrm>
            <a:custGeom>
              <a:avLst/>
              <a:gdLst/>
              <a:ahLst/>
              <a:cxnLst/>
              <a:rect r="r" b="b" t="t" l="l"/>
              <a:pathLst>
                <a:path h="1683476" w="5795662">
                  <a:moveTo>
                    <a:pt x="5635642" y="0"/>
                  </a:moveTo>
                  <a:lnTo>
                    <a:pt x="160020" y="0"/>
                  </a:lnTo>
                  <a:lnTo>
                    <a:pt x="0" y="160020"/>
                  </a:lnTo>
                  <a:lnTo>
                    <a:pt x="0" y="1523456"/>
                  </a:lnTo>
                  <a:lnTo>
                    <a:pt x="160020" y="1683476"/>
                  </a:lnTo>
                  <a:lnTo>
                    <a:pt x="5635642" y="1683476"/>
                  </a:lnTo>
                  <a:lnTo>
                    <a:pt x="5795662" y="1523456"/>
                  </a:lnTo>
                  <a:lnTo>
                    <a:pt x="5795662" y="160020"/>
                  </a:lnTo>
                  <a:lnTo>
                    <a:pt x="563564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5668662" cy="1613626"/>
            </a:xfrm>
            <a:prstGeom prst="rect">
              <a:avLst/>
            </a:prstGeom>
          </p:spPr>
          <p:txBody>
            <a:bodyPr anchor="ctr" rtlCol="false" tIns="50800" lIns="50800" bIns="50800" rIns="50800"/>
            <a:lstStyle/>
            <a:p>
              <a:pPr algn="ctr">
                <a:lnSpc>
                  <a:spcPts val="1960"/>
                </a:lnSpc>
              </a:pPr>
            </a:p>
          </p:txBody>
        </p:sp>
      </p:grpSp>
      <p:sp>
        <p:nvSpPr>
          <p:cNvPr name="TextBox 17" id="17"/>
          <p:cNvSpPr txBox="true"/>
          <p:nvPr/>
        </p:nvSpPr>
        <p:spPr>
          <a:xfrm rot="0">
            <a:off x="3009111" y="4098126"/>
            <a:ext cx="11772136" cy="1464564"/>
          </a:xfrm>
          <a:prstGeom prst="rect">
            <a:avLst/>
          </a:prstGeom>
        </p:spPr>
        <p:txBody>
          <a:bodyPr anchor="t" rtlCol="false" tIns="0" lIns="0" bIns="0" rIns="0">
            <a:spAutoFit/>
          </a:bodyPr>
          <a:lstStyle/>
          <a:p>
            <a:pPr algn="ctr">
              <a:lnSpc>
                <a:spcPts val="9648"/>
              </a:lnSpc>
            </a:pPr>
            <a:r>
              <a:rPr lang="en-US" sz="14400">
                <a:solidFill>
                  <a:srgbClr val="DEF0FF"/>
                </a:solidFill>
                <a:latin typeface="RQND Pro UltraWide"/>
                <a:ea typeface="RQND Pro UltraWide"/>
                <a:cs typeface="RQND Pro UltraWide"/>
                <a:sym typeface="RQND Pro UltraWide"/>
              </a:rPr>
              <a:t>¡Gracias!</a:t>
            </a:r>
          </a:p>
        </p:txBody>
      </p:sp>
      <p:sp>
        <p:nvSpPr>
          <p:cNvPr name="TextBox 18" id="18"/>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9" id="19"/>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0" id="20"/>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1" id="21"/>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2" id="22"/>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DAGulhC4wQY</dc:identifier>
  <dcterms:modified xsi:type="dcterms:W3CDTF">2011-08-01T06:04:30Z</dcterms:modified>
  <cp:revision>1</cp:revision>
  <dc:title>Blue and White Futuristic Deep Learning Presentation</dc:title>
</cp:coreProperties>
</file>